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Average"/>
      <p:regular r:id="rId19"/>
    </p:embeddedFont>
    <p:embeddedFont>
      <p:font typeface="Oswal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Oswald-regular.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Oswald-bold.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Average-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png>
</file>

<file path=ppt/media/image01.png>
</file>

<file path=ppt/media/image02.png>
</file>

<file path=ppt/media/image03.png>
</file>

<file path=ppt/media/image04.jpg>
</file>

<file path=ppt/media/image05.png>
</file>

<file path=ppt/media/image06.png>
</file>

<file path=ppt/media/image07.png>
</file>

<file path=ppt/media/image08.jpg>
</file>

<file path=ppt/media/image09.png>
</file>

<file path=ppt/media/image10.jp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7" name="Shape 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0" name="Shape 12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7" name="Shape 12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5" name="Shape 13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2" name="Shape 14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9" name="Shape 14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3" name="Shape 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1" name="Shape 7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3" name="Shape 9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0" name="Shape 10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7"/>
            <a:ext cx="443588" cy="105632"/>
            <a:chOff x="4137525" y="2915950"/>
            <a:chExt cx="869100" cy="207000"/>
          </a:xfrm>
        </p:grpSpPr>
        <p:sp>
          <p:nvSpPr>
            <p:cNvPr id="11" name="Shape 11"/>
            <p:cNvSpPr/>
            <p:nvPr/>
          </p:nvSpPr>
          <p:spPr>
            <a:xfrm>
              <a:off x="446857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2" name="Shape 12"/>
            <p:cNvSpPr/>
            <p:nvPr/>
          </p:nvSpPr>
          <p:spPr>
            <a:xfrm>
              <a:off x="47996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sp>
          <p:nvSpPr>
            <p:cNvPr id="13" name="Shape 13"/>
            <p:cNvSpPr/>
            <p:nvPr/>
          </p:nvSpPr>
          <p:spPr>
            <a:xfrm>
              <a:off x="4137525" y="2915950"/>
              <a:ext cx="207000" cy="207000"/>
            </a:xfrm>
            <a:prstGeom prst="ellipse">
              <a:avLst/>
            </a:prstGeom>
            <a:solidFill>
              <a:schemeClr val="dk1"/>
            </a:solidFill>
            <a:ln>
              <a:noFill/>
            </a:ln>
          </p:spPr>
          <p:txBody>
            <a:bodyPr anchorCtr="0" anchor="ctr" bIns="91425" lIns="91425" rIns="91425" tIns="91425">
              <a:noAutofit/>
            </a:bodyPr>
            <a:lstStyle/>
            <a:p>
              <a:pPr lvl="0">
                <a:spcBef>
                  <a:spcPts val="0"/>
                </a:spcBef>
                <a:buNone/>
              </a:pPr>
              <a:r>
                <a:t/>
              </a:r>
              <a:endParaRPr/>
            </a:p>
          </p:txBody>
        </p:sp>
      </p:grpSp>
      <p:sp>
        <p:nvSpPr>
          <p:cNvPr id="14" name="Shape 14"/>
          <p:cNvSpPr txBox="1"/>
          <p:nvPr>
            <p:ph type="ctrTitle"/>
          </p:nvPr>
        </p:nvSpPr>
        <p:spPr>
          <a:xfrm>
            <a:off x="671257" y="990800"/>
            <a:ext cx="7801500" cy="1730100"/>
          </a:xfrm>
          <a:prstGeom prst="rect">
            <a:avLst/>
          </a:prstGeom>
        </p:spPr>
        <p:txBody>
          <a:bodyPr anchorCtr="0" anchor="b" bIns="91425" lIns="91425" rIns="91425" tIns="91425"/>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p:txBody>
      </p:sp>
      <p:sp>
        <p:nvSpPr>
          <p:cNvPr id="15" name="Shape 15"/>
          <p:cNvSpPr txBox="1"/>
          <p:nvPr>
            <p:ph idx="1" type="subTitle"/>
          </p:nvPr>
        </p:nvSpPr>
        <p:spPr>
          <a:xfrm>
            <a:off x="671250" y="3174875"/>
            <a:ext cx="78015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16" name="Shape 16"/>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600" cy="18906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51" name="Shape 51"/>
          <p:cNvSpPr txBox="1"/>
          <p:nvPr>
            <p:ph idx="1" type="body"/>
          </p:nvPr>
        </p:nvSpPr>
        <p:spPr>
          <a:xfrm>
            <a:off x="311700" y="32284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52" name="Shape 52"/>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7" name="Shape 17"/>
        <p:cNvGrpSpPr/>
        <p:nvPr/>
      </p:nvGrpSpPr>
      <p:grpSpPr>
        <a:xfrm>
          <a:off x="0" y="0"/>
          <a:ext cx="0" cy="0"/>
          <a:chOff x="0" y="0"/>
          <a:chExt cx="0" cy="0"/>
        </a:xfrm>
      </p:grpSpPr>
      <p:sp>
        <p:nvSpPr>
          <p:cNvPr id="18" name="Shape 18"/>
          <p:cNvSpPr txBox="1"/>
          <p:nvPr>
            <p:ph type="title"/>
          </p:nvPr>
        </p:nvSpPr>
        <p:spPr>
          <a:xfrm>
            <a:off x="671250" y="2141250"/>
            <a:ext cx="7852200" cy="8610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9" name="Shape 19"/>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3" name="Shape 23"/>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6" name="Shape 26"/>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7" name="Shape 27"/>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8" name="Shape 2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31" name="Shape 31"/>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4" name="Shape 34"/>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5" name="Shape 3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p:spPr>
        <p:txBody>
          <a:bodyPr anchorCtr="0" anchor="ctr" bIns="91425" lIns="91425" rIns="91425" tIns="91425"/>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p:txBody>
      </p:sp>
      <p:sp>
        <p:nvSpPr>
          <p:cNvPr id="38" name="Shape 3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500"/>
          </a:xfrm>
          <a:prstGeom prst="rect">
            <a:avLst/>
          </a:prstGeom>
          <a:solidFill>
            <a:schemeClr val="dk1"/>
          </a:solidFill>
          <a:ln>
            <a:noFill/>
          </a:ln>
        </p:spPr>
        <p:txBody>
          <a:bodyPr anchorCtr="0" anchor="ctr" bIns="91425" lIns="91425" rIns="91425" tIns="91425">
            <a:noAutofit/>
          </a:bodyPr>
          <a:lstStyle/>
          <a:p>
            <a:pPr lvl="0">
              <a:spcBef>
                <a:spcPts val="0"/>
              </a:spcBef>
              <a:buNone/>
            </a:pPr>
            <a:r>
              <a:t/>
            </a:r>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200" cy="1710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43" name="Shape 43"/>
          <p:cNvSpPr txBox="1"/>
          <p:nvPr>
            <p:ph idx="1" type="subTitle"/>
          </p:nvPr>
        </p:nvSpPr>
        <p:spPr>
          <a:xfrm>
            <a:off x="265500" y="2845200"/>
            <a:ext cx="4045200" cy="1345500"/>
          </a:xfrm>
          <a:prstGeom prst="rect">
            <a:avLst/>
          </a:prstGeom>
        </p:spPr>
        <p:txBody>
          <a:bodyPr anchorCtr="0" anchor="t" bIns="91425" lIns="91425" rIns="91425" tIns="91425"/>
          <a:lstStyle>
            <a:lvl1pPr lvl="0" algn="ctr">
              <a:lnSpc>
                <a:spcPct val="100000"/>
              </a:lnSpc>
              <a:spcBef>
                <a:spcPts val="0"/>
              </a:spcBef>
              <a:spcAft>
                <a:spcPts val="0"/>
              </a:spcAft>
              <a:buClr>
                <a:schemeClr val="dk1"/>
              </a:buClr>
              <a:buSzPct val="100000"/>
              <a:buNone/>
              <a:defRPr sz="2100">
                <a:solidFill>
                  <a:schemeClr val="dk1"/>
                </a:solidFill>
              </a:defRPr>
            </a:lvl1pPr>
            <a:lvl2pPr lvl="1" algn="ctr">
              <a:lnSpc>
                <a:spcPct val="100000"/>
              </a:lnSpc>
              <a:spcBef>
                <a:spcPts val="0"/>
              </a:spcBef>
              <a:spcAft>
                <a:spcPts val="0"/>
              </a:spcAft>
              <a:buClr>
                <a:schemeClr val="dk1"/>
              </a:buClr>
              <a:buSzPct val="100000"/>
              <a:buNone/>
              <a:defRPr sz="2100">
                <a:solidFill>
                  <a:schemeClr val="dk1"/>
                </a:solidFill>
              </a:defRPr>
            </a:lvl2pPr>
            <a:lvl3pPr lvl="2" algn="ctr">
              <a:lnSpc>
                <a:spcPct val="100000"/>
              </a:lnSpc>
              <a:spcBef>
                <a:spcPts val="0"/>
              </a:spcBef>
              <a:spcAft>
                <a:spcPts val="0"/>
              </a:spcAft>
              <a:buClr>
                <a:schemeClr val="dk1"/>
              </a:buClr>
              <a:buSzPct val="100000"/>
              <a:buNone/>
              <a:defRPr sz="2100">
                <a:solidFill>
                  <a:schemeClr val="dk1"/>
                </a:solidFill>
              </a:defRPr>
            </a:lvl3pPr>
            <a:lvl4pPr lvl="3" algn="ctr">
              <a:lnSpc>
                <a:spcPct val="100000"/>
              </a:lnSpc>
              <a:spcBef>
                <a:spcPts val="0"/>
              </a:spcBef>
              <a:spcAft>
                <a:spcPts val="0"/>
              </a:spcAft>
              <a:buClr>
                <a:schemeClr val="dk1"/>
              </a:buClr>
              <a:buSzPct val="100000"/>
              <a:buNone/>
              <a:defRPr sz="2100">
                <a:solidFill>
                  <a:schemeClr val="dk1"/>
                </a:solidFill>
              </a:defRPr>
            </a:lvl4pPr>
            <a:lvl5pPr lvl="4" algn="ctr">
              <a:lnSpc>
                <a:spcPct val="100000"/>
              </a:lnSpc>
              <a:spcBef>
                <a:spcPts val="0"/>
              </a:spcBef>
              <a:spcAft>
                <a:spcPts val="0"/>
              </a:spcAft>
              <a:buClr>
                <a:schemeClr val="dk1"/>
              </a:buClr>
              <a:buSzPct val="100000"/>
              <a:buNone/>
              <a:defRPr sz="2100">
                <a:solidFill>
                  <a:schemeClr val="dk1"/>
                </a:solidFill>
              </a:defRPr>
            </a:lvl5pPr>
            <a:lvl6pPr lvl="5" algn="ctr">
              <a:lnSpc>
                <a:spcPct val="100000"/>
              </a:lnSpc>
              <a:spcBef>
                <a:spcPts val="0"/>
              </a:spcBef>
              <a:spcAft>
                <a:spcPts val="0"/>
              </a:spcAft>
              <a:buClr>
                <a:schemeClr val="dk1"/>
              </a:buClr>
              <a:buSzPct val="100000"/>
              <a:buNone/>
              <a:defRPr sz="2100">
                <a:solidFill>
                  <a:schemeClr val="dk1"/>
                </a:solidFill>
              </a:defRPr>
            </a:lvl6pPr>
            <a:lvl7pPr lvl="6" algn="ctr">
              <a:lnSpc>
                <a:spcPct val="100000"/>
              </a:lnSpc>
              <a:spcBef>
                <a:spcPts val="0"/>
              </a:spcBef>
              <a:spcAft>
                <a:spcPts val="0"/>
              </a:spcAft>
              <a:buClr>
                <a:schemeClr val="dk1"/>
              </a:buClr>
              <a:buSzPct val="100000"/>
              <a:buNone/>
              <a:defRPr sz="2100">
                <a:solidFill>
                  <a:schemeClr val="dk1"/>
                </a:solidFill>
              </a:defRPr>
            </a:lvl7pPr>
            <a:lvl8pPr lvl="7" algn="ctr">
              <a:lnSpc>
                <a:spcPct val="100000"/>
              </a:lnSpc>
              <a:spcBef>
                <a:spcPts val="0"/>
              </a:spcBef>
              <a:spcAft>
                <a:spcPts val="0"/>
              </a:spcAft>
              <a:buClr>
                <a:schemeClr val="dk1"/>
              </a:buClr>
              <a:buSzPct val="100000"/>
              <a:buNone/>
              <a:defRPr sz="2100">
                <a:solidFill>
                  <a:schemeClr val="dk1"/>
                </a:solidFill>
              </a:defRPr>
            </a:lvl8pPr>
            <a:lvl9pPr lvl="8" algn="ctr">
              <a:lnSpc>
                <a:spcPct val="100000"/>
              </a:lnSpc>
              <a:spcBef>
                <a:spcPts val="0"/>
              </a:spcBef>
              <a:spcAft>
                <a:spcPts val="0"/>
              </a:spcAft>
              <a:buClr>
                <a:schemeClr val="dk1"/>
              </a:buClr>
              <a:buSzPct val="100000"/>
              <a:buNone/>
              <a:defRPr sz="2100">
                <a:solidFill>
                  <a:schemeClr val="dk1"/>
                </a:solidFill>
              </a:defRPr>
            </a:lvl9pPr>
          </a:lstStyle>
          <a:p/>
        </p:txBody>
      </p:sp>
      <p:sp>
        <p:nvSpPr>
          <p:cNvPr id="44" name="Shape 44"/>
          <p:cNvSpPr txBox="1"/>
          <p:nvPr>
            <p:ph idx="2" type="body"/>
          </p:nvPr>
        </p:nvSpPr>
        <p:spPr>
          <a:xfrm>
            <a:off x="4939500" y="724200"/>
            <a:ext cx="3837000" cy="3695100"/>
          </a:xfrm>
          <a:prstGeom prst="rect">
            <a:avLst/>
          </a:prstGeom>
        </p:spPr>
        <p:txBody>
          <a:bodyPr anchorCtr="0" anchor="ctr" bIns="91425" lIns="91425" rIns="91425" tIns="91425"/>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p:txBody>
      </p:sp>
      <p:sp>
        <p:nvSpPr>
          <p:cNvPr id="45" name="Shape 45"/>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solidFill>
                  <a:schemeClr val="lt1"/>
                </a:solidFil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Clr>
                <a:schemeClr val="dk1"/>
              </a:buClr>
              <a:buSzPct val="100000"/>
              <a:buFont typeface="Oswald"/>
              <a:buNone/>
              <a:defRPr sz="2100">
                <a:solidFill>
                  <a:schemeClr val="dk1"/>
                </a:solidFill>
                <a:latin typeface="Oswald"/>
                <a:ea typeface="Oswald"/>
                <a:cs typeface="Oswald"/>
                <a:sym typeface="Oswald"/>
              </a:defRPr>
            </a:lvl1pPr>
          </a:lstStyle>
          <a:p/>
        </p:txBody>
      </p:sp>
      <p:sp>
        <p:nvSpPr>
          <p:cNvPr id="48" name="Shape 48"/>
          <p:cNvSpPr txBox="1"/>
          <p:nvPr>
            <p:ph idx="12" type="sldNum"/>
          </p:nvPr>
        </p:nvSpPr>
        <p:spPr>
          <a:xfrm>
            <a:off x="8490250" y="4681009"/>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Font typeface="Oswald"/>
              <a:buNone/>
              <a:defRPr sz="3000">
                <a:solidFill>
                  <a:schemeClr val="dk1"/>
                </a:solidFill>
                <a:latin typeface="Oswald"/>
                <a:ea typeface="Oswald"/>
                <a:cs typeface="Oswald"/>
                <a:sym typeface="Oswald"/>
              </a:defRPr>
            </a:lvl1pPr>
            <a:lvl2pPr lvl="1">
              <a:spcBef>
                <a:spcPts val="0"/>
              </a:spcBef>
              <a:buClr>
                <a:schemeClr val="dk1"/>
              </a:buClr>
              <a:buSzPct val="100000"/>
              <a:buFont typeface="Oswald"/>
              <a:buNone/>
              <a:defRPr sz="3000">
                <a:solidFill>
                  <a:schemeClr val="dk1"/>
                </a:solidFill>
                <a:latin typeface="Oswald"/>
                <a:ea typeface="Oswald"/>
                <a:cs typeface="Oswald"/>
                <a:sym typeface="Oswald"/>
              </a:defRPr>
            </a:lvl2pPr>
            <a:lvl3pPr lvl="2">
              <a:spcBef>
                <a:spcPts val="0"/>
              </a:spcBef>
              <a:buClr>
                <a:schemeClr val="dk1"/>
              </a:buClr>
              <a:buSzPct val="100000"/>
              <a:buFont typeface="Oswald"/>
              <a:buNone/>
              <a:defRPr sz="3000">
                <a:solidFill>
                  <a:schemeClr val="dk1"/>
                </a:solidFill>
                <a:latin typeface="Oswald"/>
                <a:ea typeface="Oswald"/>
                <a:cs typeface="Oswald"/>
                <a:sym typeface="Oswald"/>
              </a:defRPr>
            </a:lvl3pPr>
            <a:lvl4pPr lvl="3">
              <a:spcBef>
                <a:spcPts val="0"/>
              </a:spcBef>
              <a:buClr>
                <a:schemeClr val="dk1"/>
              </a:buClr>
              <a:buSzPct val="100000"/>
              <a:buFont typeface="Oswald"/>
              <a:buNone/>
              <a:defRPr sz="3000">
                <a:solidFill>
                  <a:schemeClr val="dk1"/>
                </a:solidFill>
                <a:latin typeface="Oswald"/>
                <a:ea typeface="Oswald"/>
                <a:cs typeface="Oswald"/>
                <a:sym typeface="Oswald"/>
              </a:defRPr>
            </a:lvl4pPr>
            <a:lvl5pPr lvl="4">
              <a:spcBef>
                <a:spcPts val="0"/>
              </a:spcBef>
              <a:buClr>
                <a:schemeClr val="dk1"/>
              </a:buClr>
              <a:buSzPct val="100000"/>
              <a:buFont typeface="Oswald"/>
              <a:buNone/>
              <a:defRPr sz="3000">
                <a:solidFill>
                  <a:schemeClr val="dk1"/>
                </a:solidFill>
                <a:latin typeface="Oswald"/>
                <a:ea typeface="Oswald"/>
                <a:cs typeface="Oswald"/>
                <a:sym typeface="Oswald"/>
              </a:defRPr>
            </a:lvl5pPr>
            <a:lvl6pPr lvl="5">
              <a:spcBef>
                <a:spcPts val="0"/>
              </a:spcBef>
              <a:buClr>
                <a:schemeClr val="dk1"/>
              </a:buClr>
              <a:buSzPct val="100000"/>
              <a:buFont typeface="Oswald"/>
              <a:buNone/>
              <a:defRPr sz="3000">
                <a:solidFill>
                  <a:schemeClr val="dk1"/>
                </a:solidFill>
                <a:latin typeface="Oswald"/>
                <a:ea typeface="Oswald"/>
                <a:cs typeface="Oswald"/>
                <a:sym typeface="Oswald"/>
              </a:defRPr>
            </a:lvl6pPr>
            <a:lvl7pPr lvl="6">
              <a:spcBef>
                <a:spcPts val="0"/>
              </a:spcBef>
              <a:buClr>
                <a:schemeClr val="dk1"/>
              </a:buClr>
              <a:buSzPct val="100000"/>
              <a:buFont typeface="Oswald"/>
              <a:buNone/>
              <a:defRPr sz="3000">
                <a:solidFill>
                  <a:schemeClr val="dk1"/>
                </a:solidFill>
                <a:latin typeface="Oswald"/>
                <a:ea typeface="Oswald"/>
                <a:cs typeface="Oswald"/>
                <a:sym typeface="Oswald"/>
              </a:defRPr>
            </a:lvl7pPr>
            <a:lvl8pPr lvl="7">
              <a:spcBef>
                <a:spcPts val="0"/>
              </a:spcBef>
              <a:buClr>
                <a:schemeClr val="dk1"/>
              </a:buClr>
              <a:buSzPct val="100000"/>
              <a:buFont typeface="Oswald"/>
              <a:buNone/>
              <a:defRPr sz="3000">
                <a:solidFill>
                  <a:schemeClr val="dk1"/>
                </a:solidFill>
                <a:latin typeface="Oswald"/>
                <a:ea typeface="Oswald"/>
                <a:cs typeface="Oswald"/>
                <a:sym typeface="Oswald"/>
              </a:defRPr>
            </a:lvl8pPr>
            <a:lvl9pPr lvl="8">
              <a:spcBef>
                <a:spcPts val="0"/>
              </a:spcBef>
              <a:buClr>
                <a:schemeClr val="dk1"/>
              </a:buClr>
              <a:buSzPct val="100000"/>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accent3"/>
              </a:buClr>
              <a:buSzPct val="100000"/>
              <a:buFont typeface="Average"/>
              <a:defRPr sz="1800">
                <a:solidFill>
                  <a:schemeClr val="accent3"/>
                </a:solidFill>
                <a:latin typeface="Average"/>
                <a:ea typeface="Average"/>
                <a:cs typeface="Average"/>
                <a:sym typeface="Average"/>
              </a:defRPr>
            </a:lvl1pPr>
            <a:lvl2pPr lvl="1">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2pPr>
            <a:lvl3pPr lvl="2">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3pPr>
            <a:lvl4pPr lvl="3">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4pPr>
            <a:lvl5pPr lvl="4">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5pPr>
            <a:lvl6pPr lvl="5">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6pPr>
            <a:lvl7pPr lvl="6">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7pPr>
            <a:lvl8pPr lvl="7">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8pPr>
            <a:lvl9pPr lvl="8">
              <a:lnSpc>
                <a:spcPct val="115000"/>
              </a:lnSpc>
              <a:spcBef>
                <a:spcPts val="0"/>
              </a:spcBef>
              <a:spcAft>
                <a:spcPts val="1600"/>
              </a:spcAft>
              <a:buClr>
                <a:schemeClr val="accent3"/>
              </a:buClr>
              <a:buFont typeface="Average"/>
              <a:defRPr>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9"/>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0.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5.png"/><Relationship Id="rId4" Type="http://schemas.openxmlformats.org/officeDocument/2006/relationships/hyperlink" Target="http://www.nytimes.com/2016/04/28/world/americas/colombia-farc-child-soldiers.html" TargetMode="External"/><Relationship Id="rId5" Type="http://schemas.openxmlformats.org/officeDocument/2006/relationships/hyperlink" Target="http://www.nytimes.com/2016/03/19/world/americas/colombia-farc-rebels.html?_r=0" TargetMode="External"/><Relationship Id="rId6" Type="http://schemas.openxmlformats.org/officeDocument/2006/relationships/hyperlink" Target="http://www.nytimes.com/2016/08/26/world/americas/colombia-farc-peace-deal.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planeacionnacional-my.sharepoint.com/personal/prensa-dnp_dnp_gov_co/_layouts/15/WopiFrame.aspx?guestaccesstoken=PJXNw7SkXdFOrGEMUzGiO3jlrmZ64zJMJyoouHPbKC0%3d&amp;docid=1198cc9b84fa44ee7a5073a3235b89301&amp;action=view" TargetMode="External"/><Relationship Id="rId4" Type="http://schemas.openxmlformats.org/officeDocument/2006/relationships/image" Target="../media/image0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youtube.com/v/0Fi83BHQsMA" TargetMode="External"/><Relationship Id="rId4" Type="http://schemas.openxmlformats.org/officeDocument/2006/relationships/image" Target="../media/image0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671257" y="990800"/>
            <a:ext cx="7801500" cy="1730100"/>
          </a:xfrm>
          <a:prstGeom prst="rect">
            <a:avLst/>
          </a:prstGeom>
        </p:spPr>
        <p:txBody>
          <a:bodyPr anchorCtr="0" anchor="b" bIns="91425" lIns="91425" rIns="91425" tIns="91425">
            <a:noAutofit/>
          </a:bodyPr>
          <a:lstStyle/>
          <a:p>
            <a:pPr lvl="0">
              <a:spcBef>
                <a:spcPts val="0"/>
              </a:spcBef>
              <a:buNone/>
            </a:pPr>
            <a:r>
              <a:rPr lang="en"/>
              <a:t>Colombia  - a ‘rejected’ peace</a:t>
            </a:r>
          </a:p>
        </p:txBody>
      </p:sp>
      <p:sp>
        <p:nvSpPr>
          <p:cNvPr id="60" name="Shape 60"/>
          <p:cNvSpPr txBox="1"/>
          <p:nvPr>
            <p:ph idx="1" type="subTitle"/>
          </p:nvPr>
        </p:nvSpPr>
        <p:spPr>
          <a:xfrm>
            <a:off x="671250" y="3174875"/>
            <a:ext cx="7801500" cy="7926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happened?</a:t>
            </a:r>
          </a:p>
        </p:txBody>
      </p:sp>
      <p:sp>
        <p:nvSpPr>
          <p:cNvPr id="123" name="Shape 123"/>
          <p:cNvSpPr txBox="1"/>
          <p:nvPr>
            <p:ph idx="1" type="body"/>
          </p:nvPr>
        </p:nvSpPr>
        <p:spPr>
          <a:xfrm>
            <a:off x="311700" y="1152475"/>
            <a:ext cx="3887400" cy="3416400"/>
          </a:xfrm>
          <a:prstGeom prst="rect">
            <a:avLst/>
          </a:prstGeom>
        </p:spPr>
        <p:txBody>
          <a:bodyPr anchorCtr="0" anchor="t" bIns="91425" lIns="91425" rIns="91425" tIns="91425">
            <a:noAutofit/>
          </a:bodyPr>
          <a:lstStyle/>
          <a:p>
            <a:pPr indent="-228600" lvl="0" marL="457200" rtl="0">
              <a:spcBef>
                <a:spcPts val="0"/>
              </a:spcBef>
              <a:buAutoNum type="arabicPeriod"/>
            </a:pPr>
            <a:r>
              <a:rPr lang="en"/>
              <a:t>JMS wanted to legitimize the historic peace agreements - negotiated by the government of Cuba in Havana - by having the nation approve them</a:t>
            </a:r>
          </a:p>
          <a:p>
            <a:pPr indent="-228600" lvl="0" marL="457200">
              <a:spcBef>
                <a:spcPts val="0"/>
              </a:spcBef>
              <a:buAutoNum type="arabicPeriod"/>
            </a:pPr>
            <a:r>
              <a:rPr lang="en"/>
              <a:t>50.21 percent of the population voted no </a:t>
            </a:r>
          </a:p>
          <a:p>
            <a:pPr indent="-228600" lvl="0" marL="457200" rtl="0">
              <a:spcBef>
                <a:spcPts val="0"/>
              </a:spcBef>
              <a:buAutoNum type="arabicPeriod"/>
            </a:pPr>
            <a:r>
              <a:rPr lang="en"/>
              <a:t>But many of the places where conflict was most hit - voted SI - including BOJAYÁ</a:t>
            </a:r>
          </a:p>
        </p:txBody>
      </p:sp>
      <p:pic>
        <p:nvPicPr>
          <p:cNvPr id="124" name="Shape 124"/>
          <p:cNvPicPr preferRelativeResize="0"/>
          <p:nvPr/>
        </p:nvPicPr>
        <p:blipFill>
          <a:blip r:embed="rId3">
            <a:alphaModFix/>
          </a:blip>
          <a:stretch>
            <a:fillRect/>
          </a:stretch>
        </p:blipFill>
        <p:spPr>
          <a:xfrm>
            <a:off x="4551924" y="538674"/>
            <a:ext cx="4070450" cy="42691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t/>
            </a:r>
            <a:endParaRPr/>
          </a:p>
        </p:txBody>
      </p:sp>
      <p:sp>
        <p:nvSpPr>
          <p:cNvPr id="130" name="Shape 13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pic>
        <p:nvPicPr>
          <p:cNvPr id="131" name="Shape 131"/>
          <p:cNvPicPr preferRelativeResize="0"/>
          <p:nvPr/>
        </p:nvPicPr>
        <p:blipFill>
          <a:blip r:embed="rId3">
            <a:alphaModFix/>
          </a:blip>
          <a:stretch>
            <a:fillRect/>
          </a:stretch>
        </p:blipFill>
        <p:spPr>
          <a:xfrm>
            <a:off x="440551" y="164996"/>
            <a:ext cx="3872245" cy="4932144"/>
          </a:xfrm>
          <a:prstGeom prst="rect">
            <a:avLst/>
          </a:prstGeom>
          <a:noFill/>
          <a:ln>
            <a:noFill/>
          </a:ln>
        </p:spPr>
      </p:pic>
      <p:pic>
        <p:nvPicPr>
          <p:cNvPr id="132" name="Shape 132"/>
          <p:cNvPicPr preferRelativeResize="0"/>
          <p:nvPr/>
        </p:nvPicPr>
        <p:blipFill>
          <a:blip r:embed="rId4">
            <a:alphaModFix/>
          </a:blip>
          <a:stretch>
            <a:fillRect/>
          </a:stretch>
        </p:blipFill>
        <p:spPr>
          <a:xfrm>
            <a:off x="4855124" y="175149"/>
            <a:ext cx="3633899" cy="493214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Opposition to the peace agreements</a:t>
            </a:r>
          </a:p>
        </p:txBody>
      </p:sp>
      <p:sp>
        <p:nvSpPr>
          <p:cNvPr id="138" name="Shape 138"/>
          <p:cNvSpPr txBox="1"/>
          <p:nvPr>
            <p:ph idx="1" type="body"/>
          </p:nvPr>
        </p:nvSpPr>
        <p:spPr>
          <a:xfrm>
            <a:off x="311700" y="1152475"/>
            <a:ext cx="3546000" cy="3416400"/>
          </a:xfrm>
          <a:prstGeom prst="rect">
            <a:avLst/>
          </a:prstGeom>
        </p:spPr>
        <p:txBody>
          <a:bodyPr anchorCtr="0" anchor="t" bIns="91425" lIns="91425" rIns="91425" tIns="91425">
            <a:noAutofit/>
          </a:bodyPr>
          <a:lstStyle/>
          <a:p>
            <a:pPr indent="-228600" lvl="0" marL="457200" rtl="0">
              <a:spcBef>
                <a:spcPts val="0"/>
              </a:spcBef>
              <a:buAutoNum type="arabicPeriod"/>
            </a:pPr>
            <a:r>
              <a:rPr lang="en"/>
              <a:t>Amnesty for drug trafficking and no jail time for FARC members who confessed in a truth tribunal</a:t>
            </a:r>
          </a:p>
          <a:p>
            <a:pPr indent="-228600" lvl="0" marL="457200" rtl="0">
              <a:spcBef>
                <a:spcPts val="0"/>
              </a:spcBef>
              <a:buAutoNum type="arabicPeriod"/>
            </a:pPr>
            <a:r>
              <a:rPr lang="en"/>
              <a:t>Political participation of the FARC - fear of becoming like Venezuela</a:t>
            </a:r>
          </a:p>
          <a:p>
            <a:pPr indent="-228600" lvl="0" marL="457200">
              <a:spcBef>
                <a:spcPts val="0"/>
              </a:spcBef>
              <a:buAutoNum type="arabicPeriod"/>
            </a:pPr>
            <a:r>
              <a:rPr lang="en"/>
              <a:t>Vested interests in keeping war going </a:t>
            </a:r>
          </a:p>
        </p:txBody>
      </p:sp>
      <p:pic>
        <p:nvPicPr>
          <p:cNvPr id="139" name="Shape 139"/>
          <p:cNvPicPr preferRelativeResize="0"/>
          <p:nvPr/>
        </p:nvPicPr>
        <p:blipFill>
          <a:blip r:embed="rId3">
            <a:alphaModFix/>
          </a:blip>
          <a:stretch>
            <a:fillRect/>
          </a:stretch>
        </p:blipFill>
        <p:spPr>
          <a:xfrm>
            <a:off x="4179425" y="1228450"/>
            <a:ext cx="4572000" cy="3105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3" name="Shape 143"/>
        <p:cNvGrpSpPr/>
        <p:nvPr/>
      </p:nvGrpSpPr>
      <p:grpSpPr>
        <a:xfrm>
          <a:off x="0" y="0"/>
          <a:ext cx="0" cy="0"/>
          <a:chOff x="0" y="0"/>
          <a:chExt cx="0" cy="0"/>
        </a:xfrm>
      </p:grpSpPr>
      <p:sp>
        <p:nvSpPr>
          <p:cNvPr id="144" name="Shape 144"/>
          <p:cNvSpPr txBox="1"/>
          <p:nvPr>
            <p:ph type="title"/>
          </p:nvPr>
        </p:nvSpPr>
        <p:spPr>
          <a:xfrm>
            <a:off x="311700" y="445025"/>
            <a:ext cx="4296900" cy="579000"/>
          </a:xfrm>
          <a:prstGeom prst="rect">
            <a:avLst/>
          </a:prstGeom>
        </p:spPr>
        <p:txBody>
          <a:bodyPr anchorCtr="0" anchor="t" bIns="91425" lIns="91425" rIns="91425" tIns="91425">
            <a:noAutofit/>
          </a:bodyPr>
          <a:lstStyle/>
          <a:p>
            <a:pPr lvl="0">
              <a:spcBef>
                <a:spcPts val="0"/>
              </a:spcBef>
              <a:buNone/>
            </a:pPr>
            <a:r>
              <a:rPr lang="en"/>
              <a:t>Aftermath</a:t>
            </a:r>
          </a:p>
        </p:txBody>
      </p:sp>
      <p:sp>
        <p:nvSpPr>
          <p:cNvPr id="145" name="Shape 145"/>
          <p:cNvSpPr txBox="1"/>
          <p:nvPr>
            <p:ph idx="1" type="body"/>
          </p:nvPr>
        </p:nvSpPr>
        <p:spPr>
          <a:xfrm>
            <a:off x="311700" y="1152475"/>
            <a:ext cx="4296900" cy="3416400"/>
          </a:xfrm>
          <a:prstGeom prst="rect">
            <a:avLst/>
          </a:prstGeom>
        </p:spPr>
        <p:txBody>
          <a:bodyPr anchorCtr="0" anchor="t" bIns="91425" lIns="91425" rIns="91425" tIns="91425">
            <a:noAutofit/>
          </a:bodyPr>
          <a:lstStyle/>
          <a:p>
            <a:pPr indent="-228600" lvl="0" marL="457200" rtl="0">
              <a:spcBef>
                <a:spcPts val="0"/>
              </a:spcBef>
              <a:buAutoNum type="arabicPeriod"/>
            </a:pPr>
            <a:r>
              <a:rPr lang="en"/>
              <a:t>FARC and GoC agreed to keep the bilateral cease-fire effective until 31 October</a:t>
            </a:r>
          </a:p>
          <a:p>
            <a:pPr indent="-228600" lvl="0" marL="457200" rtl="0">
              <a:spcBef>
                <a:spcPts val="0"/>
              </a:spcBef>
              <a:buAutoNum type="arabicPeriod"/>
            </a:pPr>
            <a:r>
              <a:rPr lang="en"/>
              <a:t>Juan Manuel Santos is trying to peace together a coalition to re-negotiate the peace accords; No team wants to be at the negotiating table</a:t>
            </a:r>
          </a:p>
          <a:p>
            <a:pPr indent="-228600" lvl="0" marL="457200" rtl="0">
              <a:spcBef>
                <a:spcPts val="0"/>
              </a:spcBef>
              <a:buAutoNum type="arabicPeriod"/>
            </a:pPr>
            <a:r>
              <a:rPr lang="en"/>
              <a:t>Some believe that this gives the government more leverage in making the FARC concede to jail time</a:t>
            </a:r>
          </a:p>
          <a:p>
            <a:pPr indent="-228600" lvl="0" marL="457200" rtl="0">
              <a:spcBef>
                <a:spcPts val="0"/>
              </a:spcBef>
              <a:buAutoNum type="arabicPeriod"/>
            </a:pPr>
            <a:r>
              <a:rPr lang="en"/>
              <a:t>Peace marches throughout the country yesterday</a:t>
            </a:r>
          </a:p>
        </p:txBody>
      </p:sp>
      <p:pic>
        <p:nvPicPr>
          <p:cNvPr id="146" name="Shape 146"/>
          <p:cNvPicPr preferRelativeResize="0"/>
          <p:nvPr/>
        </p:nvPicPr>
        <p:blipFill>
          <a:blip r:embed="rId3">
            <a:alphaModFix/>
          </a:blip>
          <a:stretch>
            <a:fillRect/>
          </a:stretch>
        </p:blipFill>
        <p:spPr>
          <a:xfrm>
            <a:off x="5185701" y="1152475"/>
            <a:ext cx="3598399" cy="31748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Bojayá letter</a:t>
            </a:r>
          </a:p>
        </p:txBody>
      </p:sp>
      <p:sp>
        <p:nvSpPr>
          <p:cNvPr id="152" name="Shape 152"/>
          <p:cNvSpPr txBox="1"/>
          <p:nvPr>
            <p:ph idx="1" type="body"/>
          </p:nvPr>
        </p:nvSpPr>
        <p:spPr>
          <a:xfrm>
            <a:off x="311700" y="1152475"/>
            <a:ext cx="3432000" cy="3416400"/>
          </a:xfrm>
          <a:prstGeom prst="rect">
            <a:avLst/>
          </a:prstGeom>
        </p:spPr>
        <p:txBody>
          <a:bodyPr anchorCtr="0" anchor="t" bIns="91425" lIns="91425" rIns="91425" tIns="91425">
            <a:noAutofit/>
          </a:bodyPr>
          <a:lstStyle/>
          <a:p>
            <a:pPr indent="-228600" lvl="0" marL="457200" rtl="0">
              <a:spcBef>
                <a:spcPts val="0"/>
              </a:spcBef>
              <a:buAutoNum type="arabicPeriod"/>
            </a:pPr>
            <a:r>
              <a:rPr lang="en"/>
              <a:t>Urges the country to accept the peace agreement</a:t>
            </a:r>
          </a:p>
          <a:p>
            <a:pPr indent="-228600" lvl="0" marL="457200" rtl="0">
              <a:spcBef>
                <a:spcPts val="0"/>
              </a:spcBef>
              <a:buAutoNum type="arabicPeriod"/>
            </a:pPr>
            <a:r>
              <a:rPr i="1" lang="en" sz="1200"/>
              <a:t>Invitamos al Ex Presidente Álvaro Uribe y al ex Procurador General de la Nación a vivir en nuestro territorio por una temporada -sin escoltas que los protejan- para que comprendan como es estar en medio del conflicto que nos afecta y de la pobreza, y por qué los acuerdos deben ser respetados por ellos también - </a:t>
            </a:r>
          </a:p>
          <a:p>
            <a:pPr lvl="0" rtl="0">
              <a:spcBef>
                <a:spcPts val="0"/>
              </a:spcBef>
              <a:buNone/>
            </a:pPr>
            <a:r>
              <a:rPr i="1" lang="en" sz="1200"/>
              <a:t>http://www.memoriasdelatrato.org/index.php/component/k2/item/220-bojaya-y-atrato-medio-urge-respetar-el-si-de-las-victimas-frente-al-acuerdo-de-paz</a:t>
            </a:r>
          </a:p>
        </p:txBody>
      </p:sp>
      <p:pic>
        <p:nvPicPr>
          <p:cNvPr id="153" name="Shape 153"/>
          <p:cNvPicPr preferRelativeResize="0"/>
          <p:nvPr/>
        </p:nvPicPr>
        <p:blipFill>
          <a:blip r:embed="rId3">
            <a:alphaModFix/>
          </a:blip>
          <a:stretch>
            <a:fillRect/>
          </a:stretch>
        </p:blipFill>
        <p:spPr>
          <a:xfrm>
            <a:off x="4171175" y="1152475"/>
            <a:ext cx="4813499" cy="3208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Background - as a political movement</a:t>
            </a:r>
          </a:p>
        </p:txBody>
      </p:sp>
      <p:sp>
        <p:nvSpPr>
          <p:cNvPr id="66" name="Shape 66"/>
          <p:cNvSpPr txBox="1"/>
          <p:nvPr>
            <p:ph idx="1" type="body"/>
          </p:nvPr>
        </p:nvSpPr>
        <p:spPr>
          <a:xfrm>
            <a:off x="311700" y="1152475"/>
            <a:ext cx="4014300" cy="3695100"/>
          </a:xfrm>
          <a:prstGeom prst="rect">
            <a:avLst/>
          </a:prstGeom>
        </p:spPr>
        <p:txBody>
          <a:bodyPr anchorCtr="0" anchor="t" bIns="91425" lIns="91425" rIns="91425" tIns="91425">
            <a:noAutofit/>
          </a:bodyPr>
          <a:lstStyle/>
          <a:p>
            <a:pPr indent="-228600" lvl="0" marL="457200" rtl="0">
              <a:spcBef>
                <a:spcPts val="0"/>
              </a:spcBef>
              <a:buAutoNum type="arabicPeriod"/>
            </a:pPr>
            <a:r>
              <a:rPr lang="en"/>
              <a:t>Land held in the hands of 20 richest families - FARC was born out of a political movement to institute land reform in the 1950s. </a:t>
            </a:r>
          </a:p>
          <a:p>
            <a:pPr indent="-228600" lvl="0" marL="457200" rtl="0">
              <a:spcBef>
                <a:spcPts val="0"/>
              </a:spcBef>
              <a:buAutoNum type="arabicPeriod"/>
            </a:pPr>
            <a:r>
              <a:rPr lang="en"/>
              <a:t>Colombia never had the same Chavismo or Correaismo as its neighbors (US influence) - so the movement was quashed in the cities and moved to the rural areas and forest</a:t>
            </a:r>
          </a:p>
          <a:p>
            <a:pPr indent="-228600" lvl="0" marL="457200" rtl="0">
              <a:spcBef>
                <a:spcPts val="0"/>
              </a:spcBef>
              <a:buAutoNum type="arabicPeriod"/>
            </a:pPr>
            <a:r>
              <a:rPr lang="en"/>
              <a:t>Paramilitary groups and bacrimes</a:t>
            </a:r>
          </a:p>
          <a:p>
            <a:pPr indent="-228600" lvl="0" marL="457200" rtl="0">
              <a:spcBef>
                <a:spcPts val="0"/>
              </a:spcBef>
              <a:buAutoNum type="arabicPeriod"/>
            </a:pPr>
            <a:r>
              <a:rPr lang="en"/>
              <a:t>Falsos positivos</a:t>
            </a:r>
          </a:p>
        </p:txBody>
      </p:sp>
      <p:pic>
        <p:nvPicPr>
          <p:cNvPr descr="20160412_091002.jpg" id="67" name="Shape 67"/>
          <p:cNvPicPr preferRelativeResize="0"/>
          <p:nvPr/>
        </p:nvPicPr>
        <p:blipFill>
          <a:blip r:embed="rId3">
            <a:alphaModFix/>
          </a:blip>
          <a:stretch>
            <a:fillRect/>
          </a:stretch>
        </p:blipFill>
        <p:spPr>
          <a:xfrm>
            <a:off x="4394349" y="1399699"/>
            <a:ext cx="4437952" cy="2662775"/>
          </a:xfrm>
          <a:prstGeom prst="rect">
            <a:avLst/>
          </a:prstGeom>
          <a:noFill/>
          <a:ln>
            <a:noFill/>
          </a:ln>
        </p:spPr>
      </p:pic>
      <p:sp>
        <p:nvSpPr>
          <p:cNvPr id="68" name="Shape 68"/>
          <p:cNvSpPr txBox="1"/>
          <p:nvPr>
            <p:ph idx="1" type="body"/>
          </p:nvPr>
        </p:nvSpPr>
        <p:spPr>
          <a:xfrm>
            <a:off x="4326075" y="4062475"/>
            <a:ext cx="3625500" cy="500700"/>
          </a:xfrm>
          <a:prstGeom prst="rect">
            <a:avLst/>
          </a:prstGeom>
        </p:spPr>
        <p:txBody>
          <a:bodyPr anchorCtr="0" anchor="t" bIns="91425" lIns="91425" rIns="91425" tIns="91425">
            <a:noAutofit/>
          </a:bodyPr>
          <a:lstStyle/>
          <a:p>
            <a:pPr lvl="0" rtl="0">
              <a:spcBef>
                <a:spcPts val="0"/>
              </a:spcBef>
              <a:buNone/>
            </a:pPr>
            <a:r>
              <a:rPr lang="en" sz="1400"/>
              <a:t>Nariño department, Colombia</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FARC territories</a:t>
            </a:r>
          </a:p>
        </p:txBody>
      </p:sp>
      <p:sp>
        <p:nvSpPr>
          <p:cNvPr id="74" name="Shape 74"/>
          <p:cNvSpPr txBox="1"/>
          <p:nvPr>
            <p:ph idx="1" type="body"/>
          </p:nvPr>
        </p:nvSpPr>
        <p:spPr>
          <a:xfrm>
            <a:off x="311700" y="1152475"/>
            <a:ext cx="4262700" cy="3638400"/>
          </a:xfrm>
          <a:prstGeom prst="rect">
            <a:avLst/>
          </a:prstGeom>
        </p:spPr>
        <p:txBody>
          <a:bodyPr anchorCtr="0" anchor="t" bIns="91425" lIns="91425" rIns="91425" tIns="91425">
            <a:noAutofit/>
          </a:bodyPr>
          <a:lstStyle/>
          <a:p>
            <a:pPr indent="-228600" lvl="0" marL="457200" rtl="0">
              <a:spcBef>
                <a:spcPts val="0"/>
              </a:spcBef>
              <a:buAutoNum type="arabicPeriod"/>
            </a:pPr>
            <a:r>
              <a:rPr lang="en"/>
              <a:t>Primarily in the Pacific - Nariño, Cauca, Valle de Cauca, Putumayo, Caquetá, Chocó. Areas that have a lot of coca production. </a:t>
            </a:r>
          </a:p>
          <a:p>
            <a:pPr indent="-228600" lvl="0" marL="457200" rtl="0">
              <a:spcBef>
                <a:spcPts val="0"/>
              </a:spcBef>
              <a:buAutoNum type="arabicPeriod"/>
            </a:pPr>
            <a:r>
              <a:rPr lang="en"/>
              <a:t>ELN exists in areas closer to Venezuela - Arauca, Norte Santander - and in the Caribbean, Antioquia, Cordoba - smuggling economies. </a:t>
            </a:r>
          </a:p>
          <a:p>
            <a:pPr indent="-228600" lvl="0" marL="457200" rtl="0">
              <a:spcBef>
                <a:spcPts val="0"/>
              </a:spcBef>
              <a:buAutoNum type="arabicPeriod"/>
            </a:pPr>
            <a:r>
              <a:rPr lang="en"/>
              <a:t>Only 7,000 soldiers in all of Colombia - and only 300 in Nariño- but their network is wide-reaching. </a:t>
            </a:r>
          </a:p>
        </p:txBody>
      </p:sp>
      <p:pic>
        <p:nvPicPr>
          <p:cNvPr id="75" name="Shape 75"/>
          <p:cNvPicPr preferRelativeResize="0"/>
          <p:nvPr/>
        </p:nvPicPr>
        <p:blipFill>
          <a:blip r:embed="rId3">
            <a:alphaModFix/>
          </a:blip>
          <a:stretch>
            <a:fillRect/>
          </a:stretch>
        </p:blipFill>
        <p:spPr>
          <a:xfrm>
            <a:off x="5373102" y="0"/>
            <a:ext cx="3770895"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Who are they?</a:t>
            </a:r>
          </a:p>
        </p:txBody>
      </p:sp>
      <p:sp>
        <p:nvSpPr>
          <p:cNvPr id="81" name="Shape 81"/>
          <p:cNvSpPr txBox="1"/>
          <p:nvPr>
            <p:ph idx="1" type="body"/>
          </p:nvPr>
        </p:nvSpPr>
        <p:spPr>
          <a:xfrm>
            <a:off x="311700" y="1152475"/>
            <a:ext cx="8520600" cy="853200"/>
          </a:xfrm>
          <a:prstGeom prst="rect">
            <a:avLst/>
          </a:prstGeom>
        </p:spPr>
        <p:txBody>
          <a:bodyPr anchorCtr="0" anchor="t" bIns="91425" lIns="91425" rIns="91425" tIns="91425">
            <a:noAutofit/>
          </a:bodyPr>
          <a:lstStyle/>
          <a:p>
            <a:pPr lvl="0">
              <a:spcBef>
                <a:spcPts val="0"/>
              </a:spcBef>
              <a:buNone/>
            </a:pPr>
            <a:r>
              <a:rPr lang="en"/>
              <a:t>Often hail from rural areas - indigenous populations particularly. Many were kidnapped as children, or had few economic opportunities where they were living.</a:t>
            </a:r>
          </a:p>
        </p:txBody>
      </p:sp>
      <p:pic>
        <p:nvPicPr>
          <p:cNvPr id="82" name="Shape 82"/>
          <p:cNvPicPr preferRelativeResize="0"/>
          <p:nvPr/>
        </p:nvPicPr>
        <p:blipFill>
          <a:blip r:embed="rId3">
            <a:alphaModFix/>
          </a:blip>
          <a:stretch>
            <a:fillRect/>
          </a:stretch>
        </p:blipFill>
        <p:spPr>
          <a:xfrm>
            <a:off x="125174" y="2594324"/>
            <a:ext cx="4528975" cy="2549175"/>
          </a:xfrm>
          <a:prstGeom prst="rect">
            <a:avLst/>
          </a:prstGeom>
          <a:noFill/>
          <a:ln>
            <a:noFill/>
          </a:ln>
        </p:spPr>
      </p:pic>
      <p:sp>
        <p:nvSpPr>
          <p:cNvPr id="83" name="Shape 83"/>
          <p:cNvSpPr txBox="1"/>
          <p:nvPr/>
        </p:nvSpPr>
        <p:spPr>
          <a:xfrm>
            <a:off x="4895100" y="3400825"/>
            <a:ext cx="3937200" cy="762300"/>
          </a:xfrm>
          <a:prstGeom prst="rect">
            <a:avLst/>
          </a:prstGeom>
          <a:noFill/>
          <a:ln>
            <a:noFill/>
          </a:ln>
        </p:spPr>
        <p:txBody>
          <a:bodyPr anchorCtr="0" anchor="ctr" bIns="91425" lIns="91425" rIns="91425" tIns="91425">
            <a:noAutofit/>
          </a:bodyPr>
          <a:lstStyle/>
          <a:p>
            <a:pPr lvl="0">
              <a:spcBef>
                <a:spcPts val="0"/>
              </a:spcBef>
              <a:buNone/>
            </a:pPr>
            <a:r>
              <a:rPr lang="en" u="sng">
                <a:solidFill>
                  <a:schemeClr val="hlink"/>
                </a:solidFill>
                <a:hlinkClick r:id="rId4"/>
              </a:rPr>
              <a:t>http://www.nytimes.com/2016/04/28/world/americas/colombia-farc-child-soldiers.html</a:t>
            </a:r>
          </a:p>
          <a:p>
            <a:pPr lvl="0">
              <a:spcBef>
                <a:spcPts val="0"/>
              </a:spcBef>
              <a:buNone/>
            </a:pPr>
            <a:r>
              <a:t/>
            </a:r>
            <a:endParaRPr/>
          </a:p>
          <a:p>
            <a:pPr lvl="0">
              <a:spcBef>
                <a:spcPts val="0"/>
              </a:spcBef>
              <a:buNone/>
            </a:pPr>
            <a:r>
              <a:rPr lang="en" u="sng">
                <a:solidFill>
                  <a:schemeClr val="hlink"/>
                </a:solidFill>
                <a:hlinkClick r:id="rId5"/>
              </a:rPr>
              <a:t>http://www.nytimes.com/2016/03/19/world/americas/colombia-farc-rebels.html?_r=0</a:t>
            </a:r>
          </a:p>
          <a:p>
            <a:pPr lvl="0">
              <a:spcBef>
                <a:spcPts val="0"/>
              </a:spcBef>
              <a:buNone/>
            </a:pPr>
            <a:r>
              <a:t/>
            </a:r>
            <a:endParaRPr/>
          </a:p>
          <a:p>
            <a:pPr lvl="0">
              <a:spcBef>
                <a:spcPts val="0"/>
              </a:spcBef>
              <a:buNone/>
            </a:pPr>
            <a:r>
              <a:rPr lang="en" u="sng">
                <a:solidFill>
                  <a:schemeClr val="hlink"/>
                </a:solidFill>
                <a:hlinkClick r:id="rId6"/>
              </a:rPr>
              <a:t>http://www.nytimes.com/2016/08/26/world/americas/colombia-farc-peace-deal.html</a:t>
            </a:r>
          </a:p>
          <a:p>
            <a:pPr lvl="0" rtl="0">
              <a:spcBef>
                <a:spcPts val="0"/>
              </a:spcBef>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7" name="Shape 87"/>
        <p:cNvGrpSpPr/>
        <p:nvPr/>
      </p:nvGrpSpPr>
      <p:grpSpPr>
        <a:xfrm>
          <a:off x="0" y="0"/>
          <a:ext cx="0" cy="0"/>
          <a:chOff x="0" y="0"/>
          <a:chExt cx="0" cy="0"/>
        </a:xfrm>
      </p:grpSpPr>
      <p:sp>
        <p:nvSpPr>
          <p:cNvPr id="88" name="Shape 8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Linkages to drug trafficking</a:t>
            </a:r>
          </a:p>
        </p:txBody>
      </p:sp>
      <p:sp>
        <p:nvSpPr>
          <p:cNvPr id="89" name="Shape 89"/>
          <p:cNvSpPr txBox="1"/>
          <p:nvPr>
            <p:ph idx="1" type="body"/>
          </p:nvPr>
        </p:nvSpPr>
        <p:spPr>
          <a:xfrm>
            <a:off x="311700" y="1152475"/>
            <a:ext cx="3147600" cy="3820200"/>
          </a:xfrm>
          <a:prstGeom prst="rect">
            <a:avLst/>
          </a:prstGeom>
        </p:spPr>
        <p:txBody>
          <a:bodyPr anchorCtr="0" anchor="t" bIns="91425" lIns="91425" rIns="91425" tIns="91425">
            <a:noAutofit/>
          </a:bodyPr>
          <a:lstStyle/>
          <a:p>
            <a:pPr indent="-228600" lvl="0" marL="457200" rtl="0">
              <a:spcBef>
                <a:spcPts val="0"/>
              </a:spcBef>
              <a:buAutoNum type="arabicPeriod"/>
            </a:pPr>
            <a:r>
              <a:rPr lang="en"/>
              <a:t>Official position - taxes on the drug trade in their territories</a:t>
            </a:r>
          </a:p>
          <a:p>
            <a:pPr indent="-228600" lvl="0" marL="457200" rtl="0">
              <a:spcBef>
                <a:spcPts val="0"/>
              </a:spcBef>
              <a:buAutoNum type="arabicPeriod"/>
            </a:pPr>
            <a:r>
              <a:rPr lang="en"/>
              <a:t>Why would smallholder farmers in Colombia grow coca if it’s so dangerous? </a:t>
            </a:r>
          </a:p>
          <a:p>
            <a:pPr indent="-228600" lvl="0" marL="457200">
              <a:spcBef>
                <a:spcPts val="0"/>
              </a:spcBef>
              <a:buAutoNum type="arabicPeriod"/>
            </a:pPr>
            <a:r>
              <a:rPr lang="en"/>
              <a:t>Dangers - aerial spraying of coca fields, health impacts + production impacts</a:t>
            </a:r>
          </a:p>
        </p:txBody>
      </p:sp>
      <p:pic>
        <p:nvPicPr>
          <p:cNvPr descr="20160412_104304.jpg" id="90" name="Shape 90"/>
          <p:cNvPicPr preferRelativeResize="0"/>
          <p:nvPr/>
        </p:nvPicPr>
        <p:blipFill>
          <a:blip r:embed="rId3">
            <a:alphaModFix/>
          </a:blip>
          <a:stretch>
            <a:fillRect/>
          </a:stretch>
        </p:blipFill>
        <p:spPr>
          <a:xfrm>
            <a:off x="3594649" y="1323174"/>
            <a:ext cx="5367302" cy="32203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Culture of peace</a:t>
            </a:r>
          </a:p>
        </p:txBody>
      </p:sp>
      <p:sp>
        <p:nvSpPr>
          <p:cNvPr id="96" name="Shape 96"/>
          <p:cNvSpPr txBox="1"/>
          <p:nvPr>
            <p:ph idx="1" type="body"/>
          </p:nvPr>
        </p:nvSpPr>
        <p:spPr>
          <a:xfrm>
            <a:off x="182075" y="1017725"/>
            <a:ext cx="6053700" cy="3416400"/>
          </a:xfrm>
          <a:prstGeom prst="rect">
            <a:avLst/>
          </a:prstGeom>
        </p:spPr>
        <p:txBody>
          <a:bodyPr anchorCtr="0" anchor="t" bIns="91425" lIns="91425" rIns="91425" tIns="91425">
            <a:noAutofit/>
          </a:bodyPr>
          <a:lstStyle/>
          <a:p>
            <a:pPr indent="-228600" lvl="0" marL="457200">
              <a:spcBef>
                <a:spcPts val="0"/>
              </a:spcBef>
              <a:buAutoNum type="arabicPeriod"/>
            </a:pPr>
            <a:r>
              <a:rPr lang="en"/>
              <a:t>After 52 years of war, 6 million displacements and over 200,000 deaths, GoC entered into its fourth round of peace talks in 2012</a:t>
            </a:r>
          </a:p>
          <a:p>
            <a:pPr indent="-228600" lvl="0" marL="457200">
              <a:spcBef>
                <a:spcPts val="0"/>
              </a:spcBef>
              <a:buAutoNum type="arabicPeriod"/>
            </a:pPr>
            <a:r>
              <a:rPr lang="en"/>
              <a:t>GoC is highly invested in peace and did an </a:t>
            </a:r>
            <a:r>
              <a:rPr lang="en" u="sng">
                <a:solidFill>
                  <a:schemeClr val="hlink"/>
                </a:solidFill>
                <a:hlinkClick r:id="rId3"/>
              </a:rPr>
              <a:t>economic analysis</a:t>
            </a:r>
            <a:r>
              <a:rPr lang="en"/>
              <a:t> of how much war costs v. peace per year in terms of environmental damage </a:t>
            </a:r>
          </a:p>
          <a:p>
            <a:pPr indent="-228600" lvl="0" marL="457200">
              <a:spcBef>
                <a:spcPts val="0"/>
              </a:spcBef>
              <a:buAutoNum type="arabicPeriod"/>
            </a:pPr>
            <a:r>
              <a:rPr lang="en"/>
              <a:t>Created a new Post-Conflict Ministry in the build-up to October 2nd</a:t>
            </a:r>
          </a:p>
          <a:p>
            <a:pPr indent="-228600" lvl="0" marL="457200" rtl="0">
              <a:spcBef>
                <a:spcPts val="0"/>
              </a:spcBef>
              <a:buAutoNum type="arabicPeriod"/>
            </a:pPr>
            <a:r>
              <a:rPr lang="en"/>
              <a:t>Reparations Victims Unit - Government Agency to reintegrate former FARC fighters and give reparations to victims</a:t>
            </a:r>
          </a:p>
          <a:p>
            <a:pPr lvl="0">
              <a:spcBef>
                <a:spcPts val="0"/>
              </a:spcBef>
              <a:buNone/>
            </a:pPr>
            <a:r>
              <a:t/>
            </a:r>
            <a:endParaRPr/>
          </a:p>
        </p:txBody>
      </p:sp>
      <p:pic>
        <p:nvPicPr>
          <p:cNvPr id="97" name="Shape 97"/>
          <p:cNvPicPr preferRelativeResize="0"/>
          <p:nvPr/>
        </p:nvPicPr>
        <p:blipFill>
          <a:blip r:embed="rId4">
            <a:alphaModFix/>
          </a:blip>
          <a:stretch>
            <a:fillRect/>
          </a:stretch>
        </p:blipFill>
        <p:spPr>
          <a:xfrm>
            <a:off x="6324600" y="90487"/>
            <a:ext cx="2819400" cy="4962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1" name="Shape 101"/>
        <p:cNvGrpSpPr/>
        <p:nvPr/>
      </p:nvGrpSpPr>
      <p:grpSpPr>
        <a:xfrm>
          <a:off x="0" y="0"/>
          <a:ext cx="0" cy="0"/>
          <a:chOff x="0" y="0"/>
          <a:chExt cx="0" cy="0"/>
        </a:xfrm>
      </p:grpSpPr>
      <p:sp>
        <p:nvSpPr>
          <p:cNvPr id="102" name="Shape 10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Government attempts to de-arm the FARC</a:t>
            </a:r>
          </a:p>
        </p:txBody>
      </p:sp>
      <p:sp>
        <p:nvSpPr>
          <p:cNvPr id="103" name="Shape 103"/>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t/>
            </a:r>
            <a:endParaRPr/>
          </a:p>
        </p:txBody>
      </p:sp>
      <p:sp>
        <p:nvSpPr>
          <p:cNvPr descr="Colombia is a country of exceptional beauty and promise, and it’s also a country where the F.A.R.C. guerrilla movement has incited violence for 50 years. “In my lifetime, I have never lived one day of peace in my country,” says Jose Miguel Sokoloff. This ad executive and his team saw an opportunity to sway guerrillas' hearts and minds with Christmas trees and personalized messages strategically placed throughout the jungle. A look at the creative messages that have led thousands of guerrillas to abandon the war, and the key insights behind these surprising tactics.  TEDTalks is a daily video podcast of the best talks and performances from the TED Conference, where the world's leading thinkers and doers give the talk of their lives in 18 minutes (or less). Look for talks on Technology, Entertainment and Design -- plus science, business, global issues, the arts and much more. Find closed captions and translated subtitles in many languages at http://www.ted.com/translate  Follow TED news on Twitter: http://www.twitter.com/tednews Like TED on Facebook: https://www.facebook.com/TED  Subscribe to our channel: http://www.youtube.com/user/TEDtalksDirector" id="104" name="Shape 104" title="Jose Miguel Sokoloff: How we used Christmas lights to fight a war">
            <a:hlinkClick r:id="rId3"/>
          </p:cNvPr>
          <p:cNvSpPr/>
          <p:nvPr/>
        </p:nvSpPr>
        <p:spPr>
          <a:xfrm>
            <a:off x="1682900" y="1017725"/>
            <a:ext cx="5329766" cy="3997324"/>
          </a:xfrm>
          <a:prstGeom prst="rect">
            <a:avLst/>
          </a:prstGeom>
          <a:blipFill>
            <a:blip r:embed="rId4">
              <a:alphaModFix/>
            </a:blip>
            <a:stretch>
              <a:fillRect/>
            </a:stretch>
          </a:blipFill>
          <a:ln>
            <a:noFill/>
          </a:ln>
        </p:spPr>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the peace accords would have been</a:t>
            </a:r>
          </a:p>
        </p:txBody>
      </p:sp>
      <p:sp>
        <p:nvSpPr>
          <p:cNvPr id="110" name="Shape 110"/>
          <p:cNvSpPr txBox="1"/>
          <p:nvPr>
            <p:ph idx="1" type="body"/>
          </p:nvPr>
        </p:nvSpPr>
        <p:spPr>
          <a:xfrm>
            <a:off x="311700" y="1152475"/>
            <a:ext cx="8382300" cy="3416400"/>
          </a:xfrm>
          <a:prstGeom prst="rect">
            <a:avLst/>
          </a:prstGeom>
        </p:spPr>
        <p:txBody>
          <a:bodyPr anchorCtr="0" anchor="t" bIns="91425" lIns="91425" rIns="91425" tIns="91425">
            <a:noAutofit/>
          </a:bodyPr>
          <a:lstStyle/>
          <a:p>
            <a:pPr indent="-228600" lvl="0" marL="457200" rtl="0">
              <a:spcBef>
                <a:spcPts val="0"/>
              </a:spcBef>
              <a:buAutoNum type="arabicPeriod"/>
            </a:pPr>
            <a:r>
              <a:rPr b="1" lang="en"/>
              <a:t>Political participation</a:t>
            </a:r>
            <a:r>
              <a:rPr lang="en"/>
              <a:t> of the FARC in the House and the Senate - 5 guaranteed seats in each over the next two election cycles</a:t>
            </a:r>
          </a:p>
          <a:p>
            <a:pPr indent="-228600" lvl="0" marL="457200" rtl="0">
              <a:spcBef>
                <a:spcPts val="0"/>
              </a:spcBef>
              <a:buAutoNum type="arabicPeriod"/>
            </a:pPr>
            <a:r>
              <a:rPr b="1" lang="en"/>
              <a:t>Rural development and land reform</a:t>
            </a:r>
            <a:r>
              <a:rPr lang="en"/>
              <a:t> </a:t>
            </a:r>
          </a:p>
          <a:p>
            <a:pPr indent="-228600" lvl="0" marL="457200" rtl="0">
              <a:spcBef>
                <a:spcPts val="0"/>
              </a:spcBef>
              <a:buAutoNum type="arabicPeriod"/>
            </a:pPr>
            <a:r>
              <a:rPr b="1" lang="en"/>
              <a:t>Drug trade </a:t>
            </a:r>
          </a:p>
          <a:p>
            <a:pPr indent="-228600" lvl="0" marL="457200" rtl="0">
              <a:spcBef>
                <a:spcPts val="0"/>
              </a:spcBef>
              <a:buAutoNum type="arabicPeriod"/>
            </a:pPr>
            <a:r>
              <a:rPr b="1" lang="en"/>
              <a:t>Justice - </a:t>
            </a:r>
            <a:r>
              <a:rPr lang="en"/>
              <a:t>no war crimes, no jail time as long as they participate in in a truth tribunal and reintegration programs that help victims; war crimes, no jail time, 8 years of restricted movement; convicted war criminals up to 20 years in prison - applies for both FARC and Colombian military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4319700" cy="1386900"/>
          </a:xfrm>
          <a:prstGeom prst="rect">
            <a:avLst/>
          </a:prstGeom>
        </p:spPr>
        <p:txBody>
          <a:bodyPr anchorCtr="0" anchor="t" bIns="91425" lIns="91425" rIns="91425" tIns="91425">
            <a:noAutofit/>
          </a:bodyPr>
          <a:lstStyle/>
          <a:p>
            <a:pPr lvl="0">
              <a:spcBef>
                <a:spcPts val="0"/>
              </a:spcBef>
              <a:buNone/>
            </a:pPr>
            <a:r>
              <a:rPr lang="en"/>
              <a:t>T</a:t>
            </a:r>
            <a:r>
              <a:rPr lang="en"/>
              <a:t>ransitory rural settlement normalization zones</a:t>
            </a:r>
          </a:p>
        </p:txBody>
      </p:sp>
      <p:sp>
        <p:nvSpPr>
          <p:cNvPr id="116" name="Shape 116"/>
          <p:cNvSpPr txBox="1"/>
          <p:nvPr>
            <p:ph idx="1" type="body"/>
          </p:nvPr>
        </p:nvSpPr>
        <p:spPr>
          <a:xfrm>
            <a:off x="214950" y="1831925"/>
            <a:ext cx="4513200" cy="2978400"/>
          </a:xfrm>
          <a:prstGeom prst="rect">
            <a:avLst/>
          </a:prstGeom>
        </p:spPr>
        <p:txBody>
          <a:bodyPr anchorCtr="0" anchor="t" bIns="91425" lIns="91425" rIns="91425" tIns="91425">
            <a:noAutofit/>
          </a:bodyPr>
          <a:lstStyle/>
          <a:p>
            <a:pPr indent="-228600" lvl="0" marL="457200" rtl="0">
              <a:spcBef>
                <a:spcPts val="0"/>
              </a:spcBef>
              <a:buAutoNum type="arabicPeriod"/>
            </a:pPr>
            <a:r>
              <a:rPr lang="en"/>
              <a:t>23 camps manned by the UN, the police and the military, where FARC combatants can de-arm and engage in productive activities with local communities and receive trainings on how to adjust to civilian life</a:t>
            </a:r>
          </a:p>
          <a:p>
            <a:pPr indent="-228600" lvl="0" marL="457200" rtl="0">
              <a:spcBef>
                <a:spcPts val="0"/>
              </a:spcBef>
              <a:buAutoNum type="arabicPeriod"/>
            </a:pPr>
            <a:r>
              <a:rPr lang="en"/>
              <a:t>Rebels can stay there for up to six months, then will be reunited with their families</a:t>
            </a:r>
          </a:p>
        </p:txBody>
      </p:sp>
      <p:pic>
        <p:nvPicPr>
          <p:cNvPr id="117" name="Shape 117"/>
          <p:cNvPicPr preferRelativeResize="0"/>
          <p:nvPr/>
        </p:nvPicPr>
        <p:blipFill>
          <a:blip r:embed="rId3">
            <a:alphaModFix/>
          </a:blip>
          <a:stretch>
            <a:fillRect/>
          </a:stretch>
        </p:blipFill>
        <p:spPr>
          <a:xfrm>
            <a:off x="5130750" y="0"/>
            <a:ext cx="3570799"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